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43" d="100"/>
          <a:sy n="43" d="100"/>
        </p:scale>
        <p:origin x="53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35139-585F-46E1-AD23-5F3D2DA73A52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98ED7-0DE3-4DEF-A0B2-CEEF975E1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0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6E8E9FF-9991-4381-A9E0-13E6C6680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FDA53A7-3C9B-400C-8445-8C5D79101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DA0E084-DBDC-40D3-8052-30B01153C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D5AFE-5375-4CCE-BD44-E707277979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28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77F867B-382E-49A0-ACF0-057C20976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3F32ABC-C5F3-494E-8853-6FF693B16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75BE9B7-E439-4C47-A8F2-27E0C4F9F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A58D0-CF43-4B62-8F99-603BC208FA68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3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1173E54-7974-4688-9A84-2D494508E3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7032B676-121D-4256-B318-638252314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BAE098A-2970-465F-B590-FE1B6B9EA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AD0E72-6613-4DF6-8FD1-AD82E7D5B78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51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AF7E1BC-922A-4F74-B0EC-C42CC3CC2C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501EFF5-9592-4592-B3F7-6C5A828E6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EAB3667-875E-43FA-8CE3-7E514B8557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76BE98-E5EB-4A44-B747-35FF3CBE92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646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E5CCB07-78DE-4D5C-AF71-7C4E95BB5B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C5AD306-0393-4EB6-8368-B060F6716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F58AB87-1665-4CB4-9049-A4E15D049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84808F-C041-447A-B9B1-33AAB67B2B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03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368A41AD-4CEC-4262-9559-35E7D2BA7A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83984B4-6BD0-4B8D-8D23-AB93A480A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B51D4EC-FB09-4B6C-90AD-92ACF9CEF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2E625-B689-48A7-9462-91104439D2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54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0992-8CA2-4271-BCFE-58B578C97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961B8-222D-4F6F-8A6E-5431AA3FA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F8414-FEE0-40CF-B78C-C9ECADDF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A629-E66A-4F16-8DEA-98CCC5FA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F5D6-80DA-4576-BB33-CAF087CB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8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4293-08E1-4F1B-8706-BC8877E4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242DD-933E-41BC-A422-68E2A8B4C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2C07-43D4-455A-8B0F-7FE9F0E7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387A-39EA-4689-B1C9-B27AFF7E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D1A9C-DEF1-434C-A3FD-D7AAEA48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CC9A2-06F0-42F2-A7B6-B23A5011E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1FBB3-812D-4FF7-A611-6DE212B40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89664-BE3C-4BC1-BFD3-866A825D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7E62F-92DE-4E71-A0F0-547749530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D2909-6A20-42E8-8234-C4F5EB3A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1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over slide ghosted">
            <a:extLst>
              <a:ext uri="{FF2B5EF4-FFF2-40B4-BE49-F238E27FC236}">
                <a16:creationId xmlns:a16="http://schemas.microsoft.com/office/drawing/2014/main" id="{E637A4E1-A653-47CD-96B1-72097860D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0AA8A3A-6E27-440B-A8E2-5B5477825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1" y="6537326"/>
            <a:ext cx="6235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000"/>
              <a:t>Copyright © 2008 Pearson Education Inc., publishing as Pearson Addison-Wesley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C196021E-C113-4548-8C6A-A08587D67C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7133" y="5029200"/>
            <a:ext cx="11582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25399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D33325"/>
                </a:solidFill>
                <a:latin typeface="Times New Roman" pitchFamily="1" charset="0"/>
              </a:rPr>
              <a:t>PowerPoint</a:t>
            </a:r>
            <a:r>
              <a:rPr lang="en-US" sz="1800" baseline="30000">
                <a:solidFill>
                  <a:srgbClr val="D33325"/>
                </a:solidFill>
                <a:latin typeface="Times New Roman" pitchFamily="1" charset="0"/>
              </a:rPr>
              <a:t>®</a:t>
            </a:r>
            <a:r>
              <a:rPr lang="en-US" sz="1800">
                <a:solidFill>
                  <a:srgbClr val="D33325"/>
                </a:solidFill>
                <a:latin typeface="Times New Roman" pitchFamily="1" charset="0"/>
              </a:rPr>
              <a:t> Lectures for</a:t>
            </a:r>
          </a:p>
          <a:p>
            <a:pPr algn="l">
              <a:defRPr/>
            </a:pPr>
            <a:r>
              <a:rPr lang="en-US" sz="1800" b="1" i="1">
                <a:solidFill>
                  <a:srgbClr val="D33325"/>
                </a:solidFill>
                <a:latin typeface="Arial" charset="0"/>
              </a:rPr>
              <a:t>University Physics, Twelfth Edition</a:t>
            </a:r>
          </a:p>
          <a:p>
            <a:pPr algn="l">
              <a:defRPr/>
            </a:pPr>
            <a:r>
              <a:rPr lang="en-US" sz="1800" b="1" i="1">
                <a:solidFill>
                  <a:srgbClr val="D33325"/>
                </a:solidFill>
                <a:latin typeface="Times New Roman" pitchFamily="1" charset="0"/>
              </a:rPr>
              <a:t>   – Hugh D. Young and Roger A. Freedman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6784A813-749A-4FC8-98EC-CD6A51FBDE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8667" y="6096001"/>
            <a:ext cx="268887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800" b="1">
                <a:solidFill>
                  <a:srgbClr val="D33325"/>
                </a:solidFill>
              </a:rPr>
              <a:t>Lectures by James Pazun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501" y="2441575"/>
            <a:ext cx="11569700" cy="938719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5168" y="1245885"/>
            <a:ext cx="11612033" cy="78483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>
              <a:defRPr sz="5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69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11480800" cy="3359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928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1"/>
            <a:ext cx="5638800" cy="2585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685801"/>
            <a:ext cx="5638800" cy="2585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07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263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263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969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13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276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5768"/>
            <a:ext cx="4011084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957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0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A02D-AA97-476F-AFAB-E8136F63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0D6D7-D120-4C0D-BB84-8974EA5D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D5875-9FAB-4EBE-83FC-0E79C1C1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66D4-7679-4216-BE7A-9D540E74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8E046-ED04-426C-96ED-85E3AAEC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4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98006"/>
            <a:ext cx="73152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394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0337" y="685801"/>
            <a:ext cx="5175263" cy="331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019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9937" y="76201"/>
            <a:ext cx="1015663" cy="3922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8821" y="76201"/>
            <a:ext cx="3913379" cy="3922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5712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cover slide ghosted">
            <a:extLst>
              <a:ext uri="{FF2B5EF4-FFF2-40B4-BE49-F238E27FC236}">
                <a16:creationId xmlns:a16="http://schemas.microsoft.com/office/drawing/2014/main" id="{4A5354F3-995A-4792-A0D3-3727970904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-3175"/>
            <a:ext cx="1219623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2C32DAD-0648-4921-8CD5-51425D09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1" y="6537325"/>
            <a:ext cx="62357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000"/>
              <a:t>Copyright © 2008 Pearson Education Inc., publishing as Pearson Addison-Wesley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B9E731A-12DA-4374-8758-00B7F0837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7133" y="5029200"/>
            <a:ext cx="1158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>
                <a:solidFill>
                  <a:srgbClr val="D33325"/>
                </a:solidFill>
                <a:latin typeface="Arial" charset="0"/>
              </a:rPr>
              <a:t>PowerPoint</a:t>
            </a:r>
            <a:r>
              <a:rPr lang="en-US" sz="1800" baseline="30000">
                <a:solidFill>
                  <a:srgbClr val="D33325"/>
                </a:solidFill>
                <a:latin typeface="Arial" charset="0"/>
              </a:rPr>
              <a:t>®</a:t>
            </a:r>
            <a:r>
              <a:rPr lang="en-US" sz="1800">
                <a:solidFill>
                  <a:srgbClr val="D33325"/>
                </a:solidFill>
                <a:latin typeface="Arial" charset="0"/>
              </a:rPr>
              <a:t> Lectures for</a:t>
            </a:r>
          </a:p>
          <a:p>
            <a:pPr algn="l">
              <a:defRPr/>
            </a:pPr>
            <a:r>
              <a:rPr lang="en-US" sz="1800" b="1" i="1">
                <a:solidFill>
                  <a:srgbClr val="D33325"/>
                </a:solidFill>
                <a:latin typeface="Arial" charset="0"/>
              </a:rPr>
              <a:t>University Physics, Twelfth Edition</a:t>
            </a:r>
          </a:p>
          <a:p>
            <a:pPr algn="l">
              <a:defRPr/>
            </a:pPr>
            <a:r>
              <a:rPr lang="en-US" sz="1800" b="1" i="1">
                <a:solidFill>
                  <a:srgbClr val="D33325"/>
                </a:solidFill>
              </a:rPr>
              <a:t>   – Hugh D. Young and Roger A. Freedman</a:t>
            </a: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F5EA8CF4-0B32-4B76-9599-4DE2DAD8F2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8667" y="6096000"/>
            <a:ext cx="3007233" cy="36997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lang="en-US" sz="1800" b="1">
                <a:solidFill>
                  <a:srgbClr val="D33325"/>
                </a:solidFill>
              </a:rPr>
              <a:t>Lectures by James Pazun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501" y="2441575"/>
            <a:ext cx="11569700" cy="938719"/>
          </a:xfrm>
        </p:spPr>
        <p:txBody>
          <a:bodyPr/>
          <a:lstStyle>
            <a:lvl1pPr algn="r">
              <a:defRPr sz="5500">
                <a:solidFill>
                  <a:srgbClr val="D33325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75168" y="1245885"/>
            <a:ext cx="11612033" cy="784830"/>
          </a:xfrm>
        </p:spPr>
        <p:txBody>
          <a:bodyPr anchor="ctr"/>
          <a:lstStyle>
            <a:lvl1pPr marL="0" indent="0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664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1"/>
            <a:ext cx="11480800" cy="3359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6768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488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85801"/>
            <a:ext cx="5638800" cy="2585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685801"/>
            <a:ext cx="5638800" cy="2585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737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263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263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815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77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0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4D1F-B586-4510-8FC6-F0FC46ED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D2BDB-ADCE-46DD-8023-A9A7B6FA5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8CC67-74A5-45D5-8A00-8150C49D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764D-4F9F-45F6-969F-346204CF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74AF-A096-43E9-9A2A-04CA85F6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1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5768"/>
            <a:ext cx="4011084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9577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964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98006"/>
            <a:ext cx="73152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989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002" y="685801"/>
            <a:ext cx="4713598" cy="3313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467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69937" y="76201"/>
            <a:ext cx="1015663" cy="39227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8821" y="76201"/>
            <a:ext cx="3913379" cy="39227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70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7B44-CC1A-470E-AD1E-F16644C4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D651-B8FD-48D4-A6D1-697F5A631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CA49-45A9-412B-A82A-5EF7CB26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92AA9-C01B-423F-A72A-D5EC305C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6F142-0632-46E4-81A8-E268E55E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F2D8F-D38F-453A-9D50-6C530002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8E36-7660-4378-9A89-3B2D8E6C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10D23-1018-48E2-8446-98FF440F5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0F8E9-A101-4377-91F3-050DF7298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D0347-801E-4FDD-85DA-8E8687A8C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6088E6-0C4E-4A0C-AB70-C474D0F83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B7118-B561-4943-B8D9-26E32914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2A10E-6445-40C4-9EF3-A25AB219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3926A-948D-459D-A395-5A2EB984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2EE1-D90D-4728-9A67-31255832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F986D-57F5-47F4-9628-47509B84D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984D4-F184-4B60-821B-9006BB31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5C492-57C4-4296-ACE9-F9F2D614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75C8A-2863-48EB-B9A0-41A5DFC9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F9375-B42F-4EA9-8DB2-1781852B3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CF580-DC33-4EBD-B3F4-0BB5B695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66EE-7BDE-46C5-B43C-149E7005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99C2-B578-4678-90E3-AA54DB53D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D244D-F67D-4FA6-BB29-254F9C9FC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574B-D863-4E71-8793-86BFEA53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0E9A-DCA7-4A4D-B7C1-DA29CB53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96B9C-6D3C-4088-9BB3-4A062C19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6CC6-30C2-4E23-BDC9-C0645F17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FFE31-4BF2-4DC5-AA21-25F2B02E8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A5B02-5A04-4EA5-8AC8-41C8A0C38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2223D-24D0-4BBD-A1D4-E6D47716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D266A-A266-4688-92FB-748F03A3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C1396-BE7A-4BF1-900E-28367341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5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64B21-616E-4BDE-BCDE-BF98D63A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507DB-D8DA-4476-88C9-365B9845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03BB-3873-4DDE-833F-03C0A91A5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9BF3-5214-4342-89E3-12D27AABEAE6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4AD5F-3044-44CF-A11E-B696F8654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A77A-0259-405A-A898-F1BD6078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B24A-2526-4F4E-AF69-75FC07CC3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91B4A6-C1BB-46E4-935F-9D3F2A11F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6200"/>
            <a:ext cx="11379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Box 4">
            <a:extLst>
              <a:ext uri="{FF2B5EF4-FFF2-40B4-BE49-F238E27FC236}">
                <a16:creationId xmlns:a16="http://schemas.microsoft.com/office/drawing/2014/main" id="{8FC17080-43CF-4FE9-AB80-8C121B19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37326"/>
            <a:ext cx="731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000"/>
              <a:t>Copyright © 2008 Pearson Education Inc., publishing as Pearson Addison-Wesley</a:t>
            </a:r>
          </a:p>
        </p:txBody>
      </p:sp>
      <p:sp>
        <p:nvSpPr>
          <p:cNvPr id="1028" name="Line 5">
            <a:extLst>
              <a:ext uri="{FF2B5EF4-FFF2-40B4-BE49-F238E27FC236}">
                <a16:creationId xmlns:a16="http://schemas.microsoft.com/office/drawing/2014/main" id="{B92BE2F7-672C-48BD-B45F-D322BA4D8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553200"/>
            <a:ext cx="113792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9" name="Line 6">
            <a:extLst>
              <a:ext uri="{FF2B5EF4-FFF2-40B4-BE49-F238E27FC236}">
                <a16:creationId xmlns:a16="http://schemas.microsoft.com/office/drawing/2014/main" id="{673A2607-CE79-45C1-98A9-CE42F6E784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09600"/>
            <a:ext cx="113792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A6225E48-FEEE-4C66-AB00-856530082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1"/>
            <a:ext cx="114808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  <a:p>
            <a:pPr lvl="4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19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•"/>
        <a:defRPr sz="3000">
          <a:solidFill>
            <a:schemeClr val="tx1"/>
          </a:solidFill>
          <a:latin typeface="+mn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56AFDF-5B80-4586-BB83-05A9A3AB3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6200"/>
            <a:ext cx="11379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2A95223C-D9A1-4266-BF4C-9DFB0316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537326"/>
            <a:ext cx="731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defRPr/>
            </a:pPr>
            <a:r>
              <a:rPr lang="en-US" sz="1000"/>
              <a:t>Copyright © 2008 Pearson Education Inc., publishing as Pearson Addison-Wesley</a:t>
            </a:r>
          </a:p>
        </p:txBody>
      </p:sp>
      <p:sp>
        <p:nvSpPr>
          <p:cNvPr id="57349" name="Line 5">
            <a:extLst>
              <a:ext uri="{FF2B5EF4-FFF2-40B4-BE49-F238E27FC236}">
                <a16:creationId xmlns:a16="http://schemas.microsoft.com/office/drawing/2014/main" id="{4F5F265E-41BE-4EE1-9F58-E822EE98B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553200"/>
            <a:ext cx="11379200" cy="0"/>
          </a:xfrm>
          <a:prstGeom prst="line">
            <a:avLst/>
          </a:prstGeom>
          <a:noFill/>
          <a:ln w="25400">
            <a:solidFill>
              <a:srgbClr val="0048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7350" name="Line 6">
            <a:extLst>
              <a:ext uri="{FF2B5EF4-FFF2-40B4-BE49-F238E27FC236}">
                <a16:creationId xmlns:a16="http://schemas.microsoft.com/office/drawing/2014/main" id="{44A72370-4323-4C1F-945D-874177778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609600"/>
            <a:ext cx="11379200" cy="0"/>
          </a:xfrm>
          <a:prstGeom prst="line">
            <a:avLst/>
          </a:prstGeom>
          <a:noFill/>
          <a:ln w="50800">
            <a:solidFill>
              <a:srgbClr val="0048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9CCFB89B-C448-462D-888A-22F07944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85801"/>
            <a:ext cx="11480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en-US" altLang="en-US"/>
              <a:t>Click to edit Master text styles</a:t>
            </a:r>
          </a:p>
          <a:p>
            <a:pPr lvl="2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  <a:p>
            <a:pPr lvl="4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7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+mj-lt"/>
          <a:ea typeface="+mj-ea"/>
          <a:cs typeface="+mj-cs"/>
        </a:defRPr>
      </a:lvl1pPr>
      <a:lvl2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2pPr>
      <a:lvl3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3pPr>
      <a:lvl4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4pPr>
      <a:lvl5pPr marL="450850" indent="-4508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5pPr>
      <a:lvl6pPr marL="9080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6pPr>
      <a:lvl7pPr marL="13652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7pPr>
      <a:lvl8pPr marL="18224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8pPr>
      <a:lvl9pPr marL="2279650" indent="-45085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D33325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45000"/>
        </a:spcBef>
        <a:spcAft>
          <a:spcPct val="20000"/>
        </a:spcAft>
        <a:buClr>
          <a:srgbClr val="0066CC"/>
        </a:buClr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4000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•"/>
        <a:defRPr sz="3000">
          <a:solidFill>
            <a:schemeClr val="tx1"/>
          </a:solidFill>
          <a:latin typeface="+mn-lt"/>
        </a:defRPr>
      </a:lvl2pPr>
      <a:lvl3pPr marL="1254125" indent="-45085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3pPr>
      <a:lvl4pPr marL="1828800" indent="-342900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•"/>
        <a:defRPr sz="2600">
          <a:solidFill>
            <a:schemeClr val="tx1"/>
          </a:solidFill>
          <a:latin typeface="+mn-lt"/>
        </a:defRPr>
      </a:lvl4pPr>
      <a:lvl5pPr marL="2286000" indent="-334963" algn="l" rtl="0" eaLnBrk="0" fontAlgn="base" hangingPunct="0">
        <a:spcBef>
          <a:spcPct val="45000"/>
        </a:spcBef>
        <a:spcAft>
          <a:spcPct val="20000"/>
        </a:spcAft>
        <a:buClr>
          <a:srgbClr val="D33325"/>
        </a:buClr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5pPr>
      <a:lvl6pPr marL="27432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6pPr>
      <a:lvl7pPr marL="32004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7pPr>
      <a:lvl8pPr marL="36576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8pPr>
      <a:lvl9pPr marL="4114800" indent="-334963" algn="l" rtl="0" fontAlgn="base">
        <a:spcBef>
          <a:spcPct val="45000"/>
        </a:spcBef>
        <a:spcAft>
          <a:spcPct val="20000"/>
        </a:spcAft>
        <a:buClr>
          <a:srgbClr val="D33325"/>
        </a:buClr>
        <a:buFont typeface="Arial" charset="0"/>
        <a:buChar char="–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55919A-2796-480B-8863-BA8EF6C4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494" y="215153"/>
            <a:ext cx="9144000" cy="6400800"/>
          </a:xfrm>
        </p:spPr>
        <p:txBody>
          <a:bodyPr>
            <a:normAutofit lnSpcReduction="10000"/>
          </a:bodyPr>
          <a:lstStyle/>
          <a:p>
            <a:r>
              <a:rPr lang="en-US" sz="4400" b="1" dirty="0"/>
              <a:t>Chapter 19. The First Law of Thermodynamics</a:t>
            </a:r>
            <a:endParaRPr lang="en-US" sz="4400" dirty="0"/>
          </a:p>
          <a:p>
            <a:r>
              <a:rPr lang="en-US" sz="4400" dirty="0"/>
              <a:t> </a:t>
            </a:r>
          </a:p>
          <a:p>
            <a:r>
              <a:rPr lang="en-US" sz="4400" b="1" dirty="0"/>
              <a:t>The First Law:  </a:t>
            </a:r>
            <a:r>
              <a:rPr lang="en-US" sz="4400" dirty="0"/>
              <a:t>  </a:t>
            </a:r>
            <a:r>
              <a:rPr lang="en-US" sz="4400" b="1" dirty="0"/>
              <a:t>Internal Energy   </a:t>
            </a:r>
          </a:p>
          <a:p>
            <a:r>
              <a:rPr lang="en-US" sz="4400" b="1" dirty="0"/>
              <a:t>∆U = Q – W</a:t>
            </a:r>
            <a:r>
              <a:rPr lang="en-US" sz="4400" dirty="0"/>
              <a:t>, or differentially, </a:t>
            </a:r>
          </a:p>
          <a:p>
            <a:r>
              <a:rPr lang="en-US" sz="4400" b="1" dirty="0"/>
              <a:t>dU = dQ-dW</a:t>
            </a:r>
            <a:r>
              <a:rPr lang="en-US" sz="4400" dirty="0"/>
              <a:t>,</a:t>
            </a:r>
          </a:p>
          <a:p>
            <a:r>
              <a:rPr lang="en-US" sz="4400" dirty="0"/>
              <a:t>where Q = mc ∆T = heat added to system (+ive), and W is work done by the system</a:t>
            </a:r>
            <a:r>
              <a:rPr lang="en-US" sz="4400" b="1" dirty="0"/>
              <a:t> on the environment</a:t>
            </a:r>
            <a:r>
              <a:rPr lang="en-US" sz="4400" dirty="0"/>
              <a:t>(+ive).  </a:t>
            </a:r>
            <a:r>
              <a:rPr lang="en-US" sz="4400" b="1" dirty="0"/>
              <a:t>W =∫pdV.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3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6BE7E69-5083-44B2-9FD1-78EDDA9A3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1"/>
            <a:ext cx="8839200" cy="449263"/>
          </a:xfrm>
        </p:spPr>
        <p:txBody>
          <a:bodyPr/>
          <a:lstStyle/>
          <a:p>
            <a:pPr eaLnBrk="1" hangingPunct="1"/>
            <a:r>
              <a:rPr lang="en-US" altLang="en-US" sz="2600">
                <a:latin typeface="Times New Roman" panose="02020603050405020304" pitchFamily="18" charset="0"/>
              </a:rPr>
              <a:t>Relating heat capacities at constant volume and pressure</a:t>
            </a:r>
          </a:p>
        </p:txBody>
      </p:sp>
      <p:pic>
        <p:nvPicPr>
          <p:cNvPr id="345095" name="Picture 7" descr="19_Figure19-I">
            <a:extLst>
              <a:ext uri="{FF2B5EF4-FFF2-40B4-BE49-F238E27FC236}">
                <a16:creationId xmlns:a16="http://schemas.microsoft.com/office/drawing/2014/main" id="{68FB5EFD-D751-4757-AF30-83FBB869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 bwMode="auto">
          <a:xfrm>
            <a:off x="3962400" y="838200"/>
            <a:ext cx="47323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FB27F70-05D5-47DC-8FF4-7D52DA2E3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Adiabatic changes</a:t>
            </a:r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AAC45413-00C7-49E2-8B41-6FF2B5C9E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915400" cy="75713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In an adiabatic process, no heat is transferred from system and surroundings.</a:t>
            </a:r>
          </a:p>
        </p:txBody>
      </p:sp>
      <p:pic>
        <p:nvPicPr>
          <p:cNvPr id="348166" name="Picture 6" descr="19_Figure20-I">
            <a:extLst>
              <a:ext uri="{FF2B5EF4-FFF2-40B4-BE49-F238E27FC236}">
                <a16:creationId xmlns:a16="http://schemas.microsoft.com/office/drawing/2014/main" id="{9903ADA5-A718-4E82-82FC-42320E41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4114801" y="1600200"/>
            <a:ext cx="4265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1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E353A3-005C-4D5A-A30E-591B2BA6D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589" y="-1"/>
            <a:ext cx="11672046" cy="9592236"/>
          </a:xfrm>
        </p:spPr>
        <p:txBody>
          <a:bodyPr>
            <a:normAutofit/>
          </a:bodyPr>
          <a:lstStyle/>
          <a:p>
            <a:r>
              <a:rPr lang="en-US" sz="3200" b="1" dirty="0"/>
              <a:t>Chapter 20. The Second Law of Thermodynamics.  (4 versions): </a:t>
            </a:r>
          </a:p>
          <a:p>
            <a:r>
              <a:rPr lang="en-US" sz="3200" b="1" dirty="0"/>
              <a:t> </a:t>
            </a:r>
            <a:endParaRPr lang="en-US" sz="3200" dirty="0"/>
          </a:p>
          <a:p>
            <a:pPr algn="l"/>
            <a:r>
              <a:rPr lang="en-US" sz="3200" b="1" dirty="0"/>
              <a:t>1.  Heat flows spontaneously from hot to cold, not the other way around.  </a:t>
            </a:r>
            <a:r>
              <a:rPr lang="en-US" sz="3200" dirty="0"/>
              <a:t>Clausius.</a:t>
            </a:r>
          </a:p>
          <a:p>
            <a:pPr algn="l"/>
            <a:r>
              <a:rPr lang="en-US" sz="3200" b="1" dirty="0"/>
              <a:t>2.  Heat cannot be converted completely into work.  </a:t>
            </a:r>
            <a:r>
              <a:rPr lang="en-US" sz="3200" dirty="0"/>
              <a:t>The efficiency of a heat engine or refrigerator is never = 100%.  Efficiency, </a:t>
            </a:r>
            <a:r>
              <a:rPr lang="en-US" sz="3200" b="1" dirty="0"/>
              <a:t>e = W/Q</a:t>
            </a:r>
            <a:r>
              <a:rPr lang="en-US" sz="3200" b="1" baseline="-25000" dirty="0"/>
              <a:t>H</a:t>
            </a:r>
            <a:r>
              <a:rPr lang="en-US" sz="3200" b="1" dirty="0"/>
              <a:t> = 1 – |Q</a:t>
            </a:r>
            <a:r>
              <a:rPr lang="en-US" sz="3200" b="1" baseline="-25000" dirty="0"/>
              <a:t>C</a:t>
            </a:r>
            <a:r>
              <a:rPr lang="en-US" sz="3200" b="1" dirty="0"/>
              <a:t>/Q</a:t>
            </a:r>
            <a:r>
              <a:rPr lang="en-US" sz="3200" b="1" baseline="-25000" dirty="0"/>
              <a:t>H</a:t>
            </a:r>
            <a:r>
              <a:rPr lang="en-US" sz="3200" b="1" dirty="0"/>
              <a:t>|</a:t>
            </a:r>
            <a:r>
              <a:rPr lang="en-US" sz="3200" dirty="0"/>
              <a:t> and 2</a:t>
            </a:r>
            <a:r>
              <a:rPr lang="en-US" sz="3200" baseline="30000" dirty="0"/>
              <a:t>nd</a:t>
            </a:r>
            <a:r>
              <a:rPr lang="en-US" sz="3200" dirty="0"/>
              <a:t> Law is that e never reaches 1.</a:t>
            </a:r>
          </a:p>
          <a:p>
            <a:pPr algn="l"/>
            <a:r>
              <a:rPr lang="en-US" sz="3200" b="1" dirty="0"/>
              <a:t>3. Entropy </a:t>
            </a:r>
            <a:r>
              <a:rPr lang="en-US" sz="3200" dirty="0"/>
              <a:t>(∆S = Q/T at a constant temperature)</a:t>
            </a:r>
            <a:r>
              <a:rPr lang="en-US" sz="3200" b="1" dirty="0"/>
              <a:t> always increases for a macroscopic closed system).  ∆S≥0</a:t>
            </a:r>
            <a:r>
              <a:rPr lang="en-US" sz="3200" dirty="0"/>
              <a:t>.  </a:t>
            </a:r>
            <a:r>
              <a:rPr lang="en-US" sz="3200" b="1" dirty="0"/>
              <a:t>∆S = ∫</a:t>
            </a:r>
            <a:r>
              <a:rPr lang="en-US" sz="3200" b="1" dirty="0" err="1"/>
              <a:t>dQ</a:t>
            </a:r>
            <a:r>
              <a:rPr lang="en-US" sz="3200" b="1" dirty="0"/>
              <a:t>/T</a:t>
            </a:r>
            <a:r>
              <a:rPr lang="en-US" sz="3200" dirty="0"/>
              <a:t>.</a:t>
            </a:r>
            <a:r>
              <a:rPr lang="en-US" sz="3200" b="1" dirty="0"/>
              <a:t>  </a:t>
            </a:r>
            <a:r>
              <a:rPr lang="en-US" sz="3200" dirty="0"/>
              <a:t>This is the same for all processes leading between two states.  Thus we can choose a process which is easy to calculate (like isothermal, T =const.).</a:t>
            </a:r>
          </a:p>
          <a:p>
            <a:pPr algn="l"/>
            <a:r>
              <a:rPr lang="en-US" sz="3200" b="1" dirty="0"/>
              <a:t>4. Information:   S = k ln w, </a:t>
            </a:r>
            <a:r>
              <a:rPr lang="en-US" sz="3200" dirty="0"/>
              <a:t>where w is the number of microscopic states</a:t>
            </a:r>
            <a:r>
              <a:rPr lang="en-US" sz="4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4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32F1C5A-E5E9-4352-881B-0DF942685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165" y="49833"/>
            <a:ext cx="10847293" cy="92333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</a:rPr>
              <a:t> Version:  Energy flow diagrams: efficiency of heat engines.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92E44CA2-A81D-4979-A102-95E15D9E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8" y="1010905"/>
            <a:ext cx="3581400" cy="1754188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As heat flows from a reservoir at higher temperature to a sink at lower temperature, work may be removed.</a:t>
            </a:r>
          </a:p>
        </p:txBody>
      </p:sp>
      <p:pic>
        <p:nvPicPr>
          <p:cNvPr id="323591" name="Picture 7" descr="20_Figure03-I">
            <a:extLst>
              <a:ext uri="{FF2B5EF4-FFF2-40B4-BE49-F238E27FC236}">
                <a16:creationId xmlns:a16="http://schemas.microsoft.com/office/drawing/2014/main" id="{63AA1E79-8DDF-44A6-8364-EB6ADA2A7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6096000" y="935921"/>
            <a:ext cx="43434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>
            <a:extLst>
              <a:ext uri="{FF2B5EF4-FFF2-40B4-BE49-F238E27FC236}">
                <a16:creationId xmlns:a16="http://schemas.microsoft.com/office/drawing/2014/main" id="{4866AB2D-7DF7-4EF1-9BEF-78DF55CF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2971800"/>
            <a:ext cx="5103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THERMAL EFFICIENCY: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</a:rPr>
              <a:t>e = W/Q</a:t>
            </a:r>
            <a:r>
              <a:rPr lang="en-US" altLang="en-US" sz="1600" b="1" dirty="0">
                <a:solidFill>
                  <a:srgbClr val="000000"/>
                </a:solidFill>
              </a:rPr>
              <a:t>H </a:t>
            </a:r>
            <a:r>
              <a:rPr lang="en-US" altLang="en-US" b="1" dirty="0">
                <a:solidFill>
                  <a:srgbClr val="000000"/>
                </a:solidFill>
              </a:rPr>
              <a:t>= 1 - │Q</a:t>
            </a:r>
            <a:r>
              <a:rPr lang="en-US" altLang="en-US" sz="1600" b="1" dirty="0">
                <a:solidFill>
                  <a:srgbClr val="000000"/>
                </a:solidFill>
              </a:rPr>
              <a:t>C</a:t>
            </a:r>
            <a:r>
              <a:rPr lang="en-US" altLang="en-US" b="1" dirty="0">
                <a:solidFill>
                  <a:srgbClr val="000000"/>
                </a:solidFill>
              </a:rPr>
              <a:t>/Q</a:t>
            </a:r>
            <a:r>
              <a:rPr lang="en-US" altLang="en-US" sz="1600" b="1" dirty="0">
                <a:solidFill>
                  <a:srgbClr val="000000"/>
                </a:solidFill>
              </a:rPr>
              <a:t>H</a:t>
            </a:r>
            <a:r>
              <a:rPr lang="en-US" altLang="en-US" b="1" dirty="0">
                <a:solidFill>
                  <a:srgbClr val="000000"/>
                </a:solidFill>
              </a:rPr>
              <a:t>│    </a:t>
            </a:r>
            <a:r>
              <a:rPr lang="en-US" alt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&lt;--------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96678-6517-40CA-B096-3866AE2AC418}"/>
              </a:ext>
            </a:extLst>
          </p:cNvPr>
          <p:cNvSpPr/>
          <p:nvPr/>
        </p:nvSpPr>
        <p:spPr>
          <a:xfrm>
            <a:off x="466166" y="4580622"/>
            <a:ext cx="6512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Related to 2nd Version of 2</a:t>
            </a:r>
            <a:r>
              <a:rPr lang="en-US" b="1" baseline="30000" dirty="0"/>
              <a:t>nd</a:t>
            </a:r>
            <a:r>
              <a:rPr lang="en-US" b="1" dirty="0"/>
              <a:t> law:</a:t>
            </a:r>
          </a:p>
          <a:p>
            <a:r>
              <a:rPr lang="en-US" b="1" dirty="0"/>
              <a:t>Heat cannot be converted completely into 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FB8A744-98AE-4714-AF24-CEA57C7F8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47625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imes New Roman" panose="02020603050405020304" pitchFamily="18" charset="0"/>
              </a:rPr>
              <a:t>The Otto (normal auto) Cycle: 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4F541EBB-0CC6-4E4C-938C-2B28A3CC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85938" y="685800"/>
            <a:ext cx="8839200" cy="757130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A fuel vapor can be compressed, then detonated to rebound the cylinder, doing useful work.</a:t>
            </a:r>
          </a:p>
        </p:txBody>
      </p:sp>
      <p:pic>
        <p:nvPicPr>
          <p:cNvPr id="354309" name="Picture 5" descr="20_Figure06-I">
            <a:extLst>
              <a:ext uri="{FF2B5EF4-FFF2-40B4-BE49-F238E27FC236}">
                <a16:creationId xmlns:a16="http://schemas.microsoft.com/office/drawing/2014/main" id="{AEAEA81D-96B8-4366-A072-D009C7A3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6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4"/>
          <a:stretch>
            <a:fillRect/>
          </a:stretch>
        </p:blipFill>
        <p:spPr bwMode="auto">
          <a:xfrm>
            <a:off x="1828801" y="1524000"/>
            <a:ext cx="44434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:a16="http://schemas.microsoft.com/office/drawing/2014/main" id="{FFE632A2-C765-44FA-9B19-C58110FC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2209801"/>
            <a:ext cx="34909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The four processes lead to 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 b="1"/>
              <a:t>Otto Cycle </a:t>
            </a:r>
            <a:r>
              <a:rPr lang="en-US" altLang="en-US"/>
              <a:t>Efficiency:</a:t>
            </a:r>
          </a:p>
          <a:p>
            <a:pPr algn="ctr"/>
            <a:r>
              <a:rPr lang="en-US" altLang="en-US"/>
              <a:t>     (derived in notes)   </a:t>
            </a:r>
          </a:p>
          <a:p>
            <a:pPr algn="ctr"/>
            <a:r>
              <a:rPr lang="en-US" altLang="en-US"/>
              <a:t>   </a:t>
            </a:r>
          </a:p>
          <a:p>
            <a:pPr algn="ctr"/>
            <a:r>
              <a:rPr lang="en-US" altLang="en-US" sz="3200" b="1"/>
              <a:t>e = 1 – 1/r</a:t>
            </a:r>
            <a:r>
              <a:rPr lang="el-GR" altLang="en-US" sz="2800" b="1" baseline="30000"/>
              <a:t>γ</a:t>
            </a:r>
            <a:r>
              <a:rPr lang="en-US" altLang="en-US" sz="2800" b="1" baseline="30000"/>
              <a:t>-1</a:t>
            </a:r>
            <a:r>
              <a:rPr lang="en-US" altLang="en-US" b="1"/>
              <a:t>,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where </a:t>
            </a:r>
            <a:r>
              <a:rPr lang="el-GR" altLang="en-US"/>
              <a:t>γ</a:t>
            </a:r>
            <a:r>
              <a:rPr lang="en-US" altLang="en-US"/>
              <a:t> = C</a:t>
            </a:r>
            <a:r>
              <a:rPr lang="en-US" altLang="en-US" sz="1600"/>
              <a:t>p</a:t>
            </a:r>
            <a:r>
              <a:rPr lang="en-US" altLang="en-US"/>
              <a:t>/C</a:t>
            </a:r>
            <a:r>
              <a:rPr lang="en-US" altLang="en-US" sz="1600"/>
              <a:t>v</a:t>
            </a:r>
          </a:p>
          <a:p>
            <a:pPr algn="ctr"/>
            <a:r>
              <a:rPr lang="en-US" altLang="en-US"/>
              <a:t>and r = compression ratio</a:t>
            </a:r>
          </a:p>
          <a:p>
            <a:pPr algn="ctr"/>
            <a:r>
              <a:rPr lang="en-US" altLang="en-US" sz="2000"/>
              <a:t>(for normal autos r = about 8) .</a:t>
            </a:r>
          </a:p>
          <a:p>
            <a:pPr algn="ctr"/>
            <a:endParaRPr lang="en-US" altLang="en-US" sz="1600"/>
          </a:p>
          <a:p>
            <a:pPr algn="ctr"/>
            <a:endParaRPr lang="en-US" altLang="en-US"/>
          </a:p>
          <a:p>
            <a:pPr algn="ctr"/>
            <a:endParaRPr lang="en-US" altLang="en-US" sz="2800"/>
          </a:p>
          <a:p>
            <a:pPr algn="ctr"/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50104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5" name="Picture 7" descr="20_Figure09-I">
            <a:extLst>
              <a:ext uri="{FF2B5EF4-FFF2-40B4-BE49-F238E27FC236}">
                <a16:creationId xmlns:a16="http://schemas.microsoft.com/office/drawing/2014/main" id="{DF1E089F-9151-4D65-A1C9-6AFE7509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5"/>
          <a:stretch>
            <a:fillRect/>
          </a:stretch>
        </p:blipFill>
        <p:spPr bwMode="auto">
          <a:xfrm>
            <a:off x="1752600" y="2819400"/>
            <a:ext cx="601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E7BE2070-AB1C-45ED-B0A8-3AFA6D0BC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latin typeface="Times New Roman" panose="02020603050405020304" pitchFamily="18" charset="0"/>
              </a:rPr>
              <a:t>Refrigerators</a:t>
            </a: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31BBBCEC-6B4C-4F12-85FC-061B44B16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3352800" cy="2235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Refrigerator: heat engine running backwards.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Performance Coefficient: 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K =│Q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C</a:t>
            </a:r>
            <a:r>
              <a:rPr lang="en-US" altLang="en-US" sz="2000" b="1">
                <a:latin typeface="Times New Roman" panose="02020603050405020304" pitchFamily="18" charset="0"/>
              </a:rPr>
              <a:t>│/(│Q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H</a:t>
            </a:r>
            <a:r>
              <a:rPr lang="en-US" altLang="en-US" sz="2000" b="1">
                <a:latin typeface="Times New Roman" panose="02020603050405020304" pitchFamily="18" charset="0"/>
              </a:rPr>
              <a:t>│-│Q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C</a:t>
            </a:r>
            <a:r>
              <a:rPr lang="en-US" altLang="en-US" sz="2000" b="1">
                <a:latin typeface="Times New Roman" panose="02020603050405020304" pitchFamily="18" charset="0"/>
              </a:rPr>
              <a:t>│)</a:t>
            </a:r>
          </a:p>
        </p:txBody>
      </p:sp>
      <p:pic>
        <p:nvPicPr>
          <p:cNvPr id="339974" name="Picture 6" descr="20_Figure08-I">
            <a:extLst>
              <a:ext uri="{FF2B5EF4-FFF2-40B4-BE49-F238E27FC236}">
                <a16:creationId xmlns:a16="http://schemas.microsoft.com/office/drawing/2014/main" id="{63FF08C6-E4E2-4F49-8D2C-37303CEF1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"/>
          <a:stretch>
            <a:fillRect/>
          </a:stretch>
        </p:blipFill>
        <p:spPr bwMode="auto">
          <a:xfrm>
            <a:off x="7772401" y="685800"/>
            <a:ext cx="2709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2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B4B592-1723-4128-A1D7-6DDCDF516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Entropy in gas expansion at constant temperature:</a:t>
            </a: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975CB678-45FA-4FAF-B12A-B9384E70F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63589"/>
            <a:ext cx="8305800" cy="15700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 baseline="30000">
                <a:latin typeface="Times New Roman" panose="02020603050405020304" pitchFamily="18" charset="0"/>
              </a:rPr>
              <a:t>st</a:t>
            </a:r>
            <a:r>
              <a:rPr lang="en-US" altLang="en-US" sz="2400">
                <a:latin typeface="Times New Roman" panose="02020603050405020304" pitchFamily="18" charset="0"/>
              </a:rPr>
              <a:t> Law dQ = dW = pdV = (nRT/V)dV 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 dV/V = dQ/nRT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	Thus increase in complexity (disorder) is proportional to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            	 </a:t>
            </a:r>
            <a:r>
              <a:rPr lang="en-US" altLang="en-US" sz="2400" b="1">
                <a:latin typeface="Times New Roman" panose="02020603050405020304" pitchFamily="18" charset="0"/>
                <a:sym typeface="Wingdings" panose="05000000000000000000" pitchFamily="2" charset="2"/>
              </a:rPr>
              <a:t>dQ/T = S  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( definition of Entropy)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46118" name="Picture 6" descr="20_Figure19-I">
            <a:extLst>
              <a:ext uri="{FF2B5EF4-FFF2-40B4-BE49-F238E27FC236}">
                <a16:creationId xmlns:a16="http://schemas.microsoft.com/office/drawing/2014/main" id="{5F934C90-D30F-442F-8DBE-A21FC306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"/>
          <a:stretch>
            <a:fillRect/>
          </a:stretch>
        </p:blipFill>
        <p:spPr bwMode="auto">
          <a:xfrm>
            <a:off x="1981200" y="2438400"/>
            <a:ext cx="82296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593863E-01C1-48E2-8D0B-E4CA446FA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A gas in the microscopic, statistical model</a:t>
            </a:r>
          </a:p>
        </p:txBody>
      </p:sp>
      <p:sp>
        <p:nvSpPr>
          <p:cNvPr id="349189" name="Text Box 5">
            <a:extLst>
              <a:ext uri="{FF2B5EF4-FFF2-40B4-BE49-F238E27FC236}">
                <a16:creationId xmlns:a16="http://schemas.microsoft.com/office/drawing/2014/main" id="{50E1A294-DBCA-414E-BF12-35F7B097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1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33325"/>
              </a:buClr>
              <a:buFontTx/>
              <a:buChar char="•"/>
            </a:pPr>
            <a:r>
              <a:rPr lang="en-US" altLang="en-US">
                <a:solidFill>
                  <a:srgbClr val="000000"/>
                </a:solidFill>
              </a:rPr>
              <a:t>   Thus Entropy is related to information:   </a:t>
            </a:r>
            <a:r>
              <a:rPr lang="en-US" altLang="en-US" b="1">
                <a:solidFill>
                  <a:srgbClr val="000000"/>
                </a:solidFill>
              </a:rPr>
              <a:t>∆S = k ln (w</a:t>
            </a:r>
            <a:r>
              <a:rPr lang="en-US" altLang="en-US" b="1" baseline="-25000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</a:rPr>
              <a:t>/w</a:t>
            </a:r>
            <a:r>
              <a:rPr lang="en-US" altLang="en-US" b="1" baseline="-25000">
                <a:solidFill>
                  <a:srgbClr val="000000"/>
                </a:solidFill>
              </a:rPr>
              <a:t>1</a:t>
            </a:r>
            <a:r>
              <a:rPr lang="en-US" altLang="en-US" b="1">
                <a:solidFill>
                  <a:srgbClr val="000000"/>
                </a:solidFill>
              </a:rPr>
              <a:t>) = nRln2</a:t>
            </a:r>
          </a:p>
        </p:txBody>
      </p:sp>
      <p:pic>
        <p:nvPicPr>
          <p:cNvPr id="349191" name="Picture 7" descr="20_Figure23-I">
            <a:extLst>
              <a:ext uri="{FF2B5EF4-FFF2-40B4-BE49-F238E27FC236}">
                <a16:creationId xmlns:a16="http://schemas.microsoft.com/office/drawing/2014/main" id="{D58C4445-55B6-4159-978A-35C9FFAB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4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"/>
          <a:stretch>
            <a:fillRect/>
          </a:stretch>
        </p:blipFill>
        <p:spPr bwMode="auto">
          <a:xfrm>
            <a:off x="3352800" y="762001"/>
            <a:ext cx="5715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2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520DAC7-81CB-455D-8302-4FD13627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8534400" cy="508000"/>
          </a:xfrm>
        </p:spPr>
        <p:txBody>
          <a:bodyPr/>
          <a:lstStyle/>
          <a:p>
            <a:pPr algn="ctr" eaLnBrk="1" hangingPunct="1"/>
            <a:r>
              <a:rPr lang="en-US" altLang="en-US"/>
              <a:t>‘</a:t>
            </a:r>
            <a:r>
              <a:rPr lang="en-US" altLang="en-US" sz="2800"/>
              <a:t>Law’ of Entropy is violated microscopically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AAE537A-DD19-4AB7-AA5C-68D614D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28800"/>
            <a:ext cx="8610600" cy="31623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6 atoms we trap in ½ the volume by watching the atoms.  Entropy can thus decrease for a isolated microscopic system.</a:t>
            </a:r>
          </a:p>
          <a:p>
            <a:pPr eaLnBrk="1" hangingPunct="1"/>
            <a:r>
              <a:rPr lang="en-US" altLang="en-US" dirty="0"/>
              <a:t>Thus the entropic arrow of time is not a good one I claim.  The quantum arrow of time (narrowing possibilities) is more fundamental.</a:t>
            </a:r>
          </a:p>
        </p:txBody>
      </p:sp>
    </p:spTree>
    <p:extLst>
      <p:ext uri="{BB962C8B-B14F-4D97-AF65-F5344CB8AC3E}">
        <p14:creationId xmlns:p14="http://schemas.microsoft.com/office/powerpoint/2010/main" val="410531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9FA2251-9508-485B-855C-66F4BD5C0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Symbols, signs, and definitions for heat and work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D30F6EB-F70C-4186-AB36-61F42F6C1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4267200" cy="5678488"/>
          </a:xfrm>
        </p:spPr>
        <p:txBody>
          <a:bodyPr/>
          <a:lstStyle/>
          <a:p>
            <a:pPr marL="568325" lvl="1" indent="-454025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 A system is contained in 3-D space region and everything else is the surroundings.</a:t>
            </a:r>
          </a:p>
          <a:p>
            <a:pPr marL="568325" lvl="1" indent="-454025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Diagrams to right give signs for work done by or on system and surroundings.</a:t>
            </a:r>
          </a:p>
          <a:p>
            <a:pPr marL="568325" lvl="1" indent="-454025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Note the signs for heat added or removed from system or surroundings.</a:t>
            </a:r>
          </a:p>
        </p:txBody>
      </p:sp>
      <p:pic>
        <p:nvPicPr>
          <p:cNvPr id="214025" name="Picture 9" descr="19_Figure02-P">
            <a:extLst>
              <a:ext uri="{FF2B5EF4-FFF2-40B4-BE49-F238E27FC236}">
                <a16:creationId xmlns:a16="http://schemas.microsoft.com/office/drawing/2014/main" id="{CE0A7EEB-F2EC-4665-A46D-046E75D9A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>
            <a:fillRect/>
          </a:stretch>
        </p:blipFill>
        <p:spPr bwMode="auto">
          <a:xfrm>
            <a:off x="7696200" y="685800"/>
            <a:ext cx="2025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6" name="Picture 10" descr="19_Figure03-I">
            <a:extLst>
              <a:ext uri="{FF2B5EF4-FFF2-40B4-BE49-F238E27FC236}">
                <a16:creationId xmlns:a16="http://schemas.microsoft.com/office/drawing/2014/main" id="{4D393ABB-17B1-425B-A5BF-61F6457D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>
            <a:fillRect/>
          </a:stretch>
        </p:blipFill>
        <p:spPr bwMode="auto">
          <a:xfrm>
            <a:off x="7391401" y="2971800"/>
            <a:ext cx="27479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5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17E157-1545-4E14-8106-461FD54F8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Work as the change of pressure and volume</a:t>
            </a:r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14415853-BAE1-4C99-A467-08F7AAA5A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915400" cy="1371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>
                <a:latin typeface="Times New Roman" panose="02020603050405020304" pitchFamily="18" charset="0"/>
              </a:rPr>
              <a:t>Let’s expand the idea of work being a force times</a:t>
            </a:r>
            <a:br>
              <a:rPr lang="en-US" altLang="en-US">
                <a:latin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</a:rPr>
              <a:t>a distance. Pressure, p = F/A  = force/(Area applied). Thus work dW = Fdx = pAdx = pdV  (V= Volume).</a:t>
            </a:r>
          </a:p>
        </p:txBody>
      </p:sp>
      <p:pic>
        <p:nvPicPr>
          <p:cNvPr id="310281" name="Picture 9" descr="19_Figure04-I">
            <a:extLst>
              <a:ext uri="{FF2B5EF4-FFF2-40B4-BE49-F238E27FC236}">
                <a16:creationId xmlns:a16="http://schemas.microsoft.com/office/drawing/2014/main" id="{91D865B8-BA77-4065-8DC5-55A419B1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"/>
          <a:stretch>
            <a:fillRect/>
          </a:stretch>
        </p:blipFill>
        <p:spPr bwMode="auto">
          <a:xfrm>
            <a:off x="2057401" y="2057401"/>
            <a:ext cx="324802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82" name="Picture 10" descr="19_Figure05-I">
            <a:extLst>
              <a:ext uri="{FF2B5EF4-FFF2-40B4-BE49-F238E27FC236}">
                <a16:creationId xmlns:a16="http://schemas.microsoft.com/office/drawing/2014/main" id="{AC2FE71A-ADAD-4387-BD9A-740BF224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>
            <a:fillRect/>
          </a:stretch>
        </p:blipFill>
        <p:spPr bwMode="auto">
          <a:xfrm>
            <a:off x="5667375" y="2590800"/>
            <a:ext cx="48006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4A99BA5-63CE-428F-BAFF-79465FA30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Work is determined by integration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FC929E0F-8277-491D-A753-8F13EEF54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4513" y="665164"/>
            <a:ext cx="8839200" cy="7572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Work in a PV change is determined by integrating the area under the curve describing the change.  </a:t>
            </a:r>
          </a:p>
        </p:txBody>
      </p:sp>
      <p:pic>
        <p:nvPicPr>
          <p:cNvPr id="323590" name="Picture 6" descr="19_Figure06-I">
            <a:extLst>
              <a:ext uri="{FF2B5EF4-FFF2-40B4-BE49-F238E27FC236}">
                <a16:creationId xmlns:a16="http://schemas.microsoft.com/office/drawing/2014/main" id="{36448731-054D-4A1F-A88E-B17C65C3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>
            <a:fillRect/>
          </a:stretch>
        </p:blipFill>
        <p:spPr bwMode="auto">
          <a:xfrm>
            <a:off x="1524000" y="15240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9F90002-D7BE-4260-8FF4-F7CA9BB95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Does the path of the PV change matter?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C7D31209-C15C-4F32-B032-B89212E43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3550" y="762000"/>
            <a:ext cx="8629650" cy="424732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</a:rPr>
              <a:t>The start, the finish, and the shape of the curve are all significant.</a:t>
            </a:r>
          </a:p>
        </p:txBody>
      </p:sp>
      <p:grpSp>
        <p:nvGrpSpPr>
          <p:cNvPr id="338954" name="Group 10">
            <a:extLst>
              <a:ext uri="{FF2B5EF4-FFF2-40B4-BE49-F238E27FC236}">
                <a16:creationId xmlns:a16="http://schemas.microsoft.com/office/drawing/2014/main" id="{84D4FEE1-2EAE-423D-92EA-D5D61203729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309688"/>
            <a:ext cx="8686800" cy="5395912"/>
            <a:chOff x="576" y="825"/>
            <a:chExt cx="4663" cy="3159"/>
          </a:xfrm>
        </p:grpSpPr>
        <p:pic>
          <p:nvPicPr>
            <p:cNvPr id="9221" name="Picture 6" descr="19_Figure07-I">
              <a:extLst>
                <a:ext uri="{FF2B5EF4-FFF2-40B4-BE49-F238E27FC236}">
                  <a16:creationId xmlns:a16="http://schemas.microsoft.com/office/drawing/2014/main" id="{F511FE97-A1A7-41CE-83C4-68503A57B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892" r="24812" b="2483"/>
            <a:stretch>
              <a:fillRect/>
            </a:stretch>
          </p:blipFill>
          <p:spPr bwMode="auto">
            <a:xfrm>
              <a:off x="3072" y="2448"/>
              <a:ext cx="2167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7" descr="19_Figure07-I">
              <a:extLst>
                <a:ext uri="{FF2B5EF4-FFF2-40B4-BE49-F238E27FC236}">
                  <a16:creationId xmlns:a16="http://schemas.microsoft.com/office/drawing/2014/main" id="{B193DF56-0033-4F83-A8EE-B2CF8483C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2" b="76784"/>
            <a:stretch>
              <a:fillRect/>
            </a:stretch>
          </p:blipFill>
          <p:spPr bwMode="auto">
            <a:xfrm>
              <a:off x="576" y="825"/>
              <a:ext cx="2167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8" descr="19_Figure07-I">
              <a:extLst>
                <a:ext uri="{FF2B5EF4-FFF2-40B4-BE49-F238E27FC236}">
                  <a16:creationId xmlns:a16="http://schemas.microsoft.com/office/drawing/2014/main" id="{93AE66D2-20F3-497E-A610-B19396BD0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76" r="24812" b="26569"/>
            <a:stretch>
              <a:fillRect/>
            </a:stretch>
          </p:blipFill>
          <p:spPr bwMode="auto">
            <a:xfrm>
              <a:off x="576" y="2448"/>
              <a:ext cx="2167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 descr="19_Figure07-I">
              <a:extLst>
                <a:ext uri="{FF2B5EF4-FFF2-40B4-BE49-F238E27FC236}">
                  <a16:creationId xmlns:a16="http://schemas.microsoft.com/office/drawing/2014/main" id="{86D40630-E75E-49CE-852B-203B56978D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06" r="24812" b="51971"/>
            <a:stretch>
              <a:fillRect/>
            </a:stretch>
          </p:blipFill>
          <p:spPr bwMode="auto">
            <a:xfrm>
              <a:off x="3072" y="864"/>
              <a:ext cx="2167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7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1F54E2A-B9F5-4161-9827-18C128975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Study of thermodynamic processes</a:t>
            </a:r>
            <a:endParaRPr lang="el-GR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56" name="Text Box 16">
            <a:extLst>
              <a:ext uri="{FF2B5EF4-FFF2-40B4-BE49-F238E27FC236}">
                <a16:creationId xmlns:a16="http://schemas.microsoft.com/office/drawing/2014/main" id="{1AA29532-8986-4612-BF9D-5889281F1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00200"/>
            <a:ext cx="3048000" cy="29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401638" indent="-401638"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3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Different paths in p, V plane—different work.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D33325"/>
              </a:buClr>
              <a:buFontTx/>
              <a:buChar char="•"/>
            </a:pPr>
            <a:r>
              <a:rPr lang="en-US" altLang="en-US" sz="2600" dirty="0">
                <a:solidFill>
                  <a:srgbClr val="000000"/>
                </a:solidFill>
              </a:rPr>
              <a:t>Two </a:t>
            </a:r>
            <a:r>
              <a:rPr lang="en-US" altLang="en-US" sz="3200" b="1" dirty="0">
                <a:solidFill>
                  <a:srgbClr val="000000"/>
                </a:solidFill>
              </a:rPr>
              <a:t>cyclic processes</a:t>
            </a:r>
            <a:r>
              <a:rPr lang="en-US" altLang="en-US" sz="2600" dirty="0">
                <a:solidFill>
                  <a:srgbClr val="000000"/>
                </a:solidFill>
              </a:rPr>
              <a:t> pictured.</a:t>
            </a:r>
          </a:p>
        </p:txBody>
      </p:sp>
      <p:pic>
        <p:nvPicPr>
          <p:cNvPr id="215058" name="Picture 18" descr="19_Figure12-I">
            <a:extLst>
              <a:ext uri="{FF2B5EF4-FFF2-40B4-BE49-F238E27FC236}">
                <a16:creationId xmlns:a16="http://schemas.microsoft.com/office/drawing/2014/main" id="{4D05B353-1D35-4A34-853D-E3A31359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"/>
          <a:stretch>
            <a:fillRect/>
          </a:stretch>
        </p:blipFill>
        <p:spPr bwMode="auto">
          <a:xfrm>
            <a:off x="6629400" y="762000"/>
            <a:ext cx="2895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9" name="Picture 19" descr="19_Figure13-I">
            <a:extLst>
              <a:ext uri="{FF2B5EF4-FFF2-40B4-BE49-F238E27FC236}">
                <a16:creationId xmlns:a16="http://schemas.microsoft.com/office/drawing/2014/main" id="{9E07B57B-9EEC-4A7F-9900-ED8B74FC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"/>
          <a:stretch>
            <a:fillRect/>
          </a:stretch>
        </p:blipFill>
        <p:spPr bwMode="auto">
          <a:xfrm>
            <a:off x="6477000" y="3505201"/>
            <a:ext cx="35052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55919A-2796-480B-8863-BA8EF6C4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494" y="215153"/>
            <a:ext cx="10793506" cy="64008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Simple processes: </a:t>
            </a:r>
          </a:p>
          <a:p>
            <a:r>
              <a:rPr lang="en-US" sz="3600" dirty="0"/>
              <a:t> </a:t>
            </a:r>
          </a:p>
          <a:p>
            <a:pPr algn="l"/>
            <a:r>
              <a:rPr lang="en-US" sz="3600" b="1" dirty="0"/>
              <a:t>Isobaric = constant pressure  </a:t>
            </a:r>
            <a:r>
              <a:rPr lang="en-US" sz="3600" b="1" dirty="0">
                <a:sym typeface="Wingdings" panose="05000000000000000000" pitchFamily="2" charset="2"/>
              </a:rPr>
              <a:t></a:t>
            </a:r>
            <a:r>
              <a:rPr lang="en-US" sz="3600" b="1" dirty="0"/>
              <a:t> </a:t>
            </a:r>
            <a:r>
              <a:rPr lang="en-US" sz="3600" dirty="0"/>
              <a:t>W = p ∆V</a:t>
            </a:r>
          </a:p>
          <a:p>
            <a:pPr algn="l"/>
            <a:r>
              <a:rPr lang="en-US" sz="3600" b="1" dirty="0"/>
              <a:t>Adiabatic = no heat exchange, Q </a:t>
            </a:r>
            <a:r>
              <a:rPr lang="en-US" sz="3600" b="1" dirty="0">
                <a:sym typeface="Wingdings" panose="05000000000000000000" pitchFamily="2" charset="2"/>
              </a:rPr>
              <a:t></a:t>
            </a:r>
            <a:r>
              <a:rPr lang="en-US" sz="3600" b="1" dirty="0"/>
              <a:t> </a:t>
            </a:r>
            <a:r>
              <a:rPr lang="en-US" sz="3600" dirty="0"/>
              <a:t>∆U= - W    Ex. Free    	(</a:t>
            </a:r>
            <a:r>
              <a:rPr lang="en-US" sz="3600" b="1" dirty="0"/>
              <a:t>adiabatic</a:t>
            </a:r>
            <a:r>
              <a:rPr lang="en-US" sz="3600" dirty="0"/>
              <a:t>) rapid expansion.</a:t>
            </a:r>
          </a:p>
          <a:p>
            <a:pPr algn="l"/>
            <a:r>
              <a:rPr lang="en-US" sz="3600" dirty="0"/>
              <a:t>	γ</a:t>
            </a:r>
            <a:r>
              <a:rPr lang="fr-FR" sz="3600" dirty="0"/>
              <a:t> = C</a:t>
            </a:r>
            <a:r>
              <a:rPr lang="fr-FR" sz="3600" baseline="-25000" dirty="0"/>
              <a:t>p</a:t>
            </a:r>
            <a:r>
              <a:rPr lang="fr-FR" sz="3600" dirty="0"/>
              <a:t>/C</a:t>
            </a:r>
            <a:r>
              <a:rPr lang="fr-FR" sz="3600" baseline="-25000" dirty="0"/>
              <a:t>v</a:t>
            </a:r>
            <a:r>
              <a:rPr lang="fr-FR" sz="3600" dirty="0"/>
              <a:t>,   TV</a:t>
            </a:r>
            <a:r>
              <a:rPr lang="en-US" sz="3600" baseline="30000" dirty="0"/>
              <a:t>γ</a:t>
            </a:r>
            <a:r>
              <a:rPr lang="fr-FR" sz="3600" baseline="30000" dirty="0"/>
              <a:t>-1</a:t>
            </a:r>
            <a:r>
              <a:rPr lang="fr-FR" sz="3600" dirty="0"/>
              <a:t> = constant,  </a:t>
            </a:r>
          </a:p>
          <a:p>
            <a:pPr algn="l"/>
            <a:r>
              <a:rPr lang="fr-FR" sz="3600" dirty="0"/>
              <a:t>	pV</a:t>
            </a:r>
            <a:r>
              <a:rPr lang="en-US" sz="3600" baseline="30000" dirty="0"/>
              <a:t>γ</a:t>
            </a:r>
            <a:r>
              <a:rPr lang="fr-FR" sz="3600" dirty="0"/>
              <a:t> = constant.</a:t>
            </a:r>
          </a:p>
          <a:p>
            <a:pPr algn="l"/>
            <a:r>
              <a:rPr lang="en-US" sz="3600" b="1" dirty="0"/>
              <a:t>Isochoric = constant volume </a:t>
            </a:r>
            <a:r>
              <a:rPr lang="en-US" sz="3600" b="1" dirty="0">
                <a:sym typeface="Wingdings" panose="05000000000000000000" pitchFamily="2" charset="2"/>
              </a:rPr>
              <a:t></a:t>
            </a:r>
            <a:r>
              <a:rPr lang="en-US" sz="3600" b="1" dirty="0"/>
              <a:t> </a:t>
            </a:r>
            <a:r>
              <a:rPr lang="en-US" sz="3600" dirty="0"/>
              <a:t>W = 0</a:t>
            </a:r>
          </a:p>
          <a:p>
            <a:pPr algn="l"/>
            <a:r>
              <a:rPr lang="en-US" sz="3600" b="1" dirty="0"/>
              <a:t>Isothermal = constant temperature </a:t>
            </a:r>
            <a:r>
              <a:rPr lang="en-US" sz="3600" b="1" dirty="0">
                <a:sym typeface="Wingdings" panose="05000000000000000000" pitchFamily="2" charset="2"/>
              </a:rPr>
              <a:t></a:t>
            </a:r>
            <a:r>
              <a:rPr lang="en-US" sz="3600" b="1" dirty="0"/>
              <a:t> </a:t>
            </a:r>
            <a:r>
              <a:rPr lang="en-US" sz="3600" dirty="0"/>
              <a:t>if ideal gas, U is 	proportional to T (not p or V), ∆U = 0 and Q = W.</a:t>
            </a:r>
          </a:p>
          <a:p>
            <a:pPr algn="l"/>
            <a:r>
              <a:rPr lang="en-US" sz="3600" dirty="0"/>
              <a:t>For an </a:t>
            </a:r>
            <a:r>
              <a:rPr lang="en-US" sz="3600" b="1" dirty="0"/>
              <a:t>ideal gas, C</a:t>
            </a:r>
            <a:r>
              <a:rPr lang="en-US" sz="3600" b="1" baseline="-25000" dirty="0"/>
              <a:t>p</a:t>
            </a:r>
            <a:r>
              <a:rPr lang="en-US" sz="3600" b="1" dirty="0"/>
              <a:t> (constant pressure) = C</a:t>
            </a:r>
            <a:r>
              <a:rPr lang="en-US" sz="3600" b="1" baseline="-25000" dirty="0"/>
              <a:t>v</a:t>
            </a:r>
            <a:r>
              <a:rPr lang="en-US" sz="3600" b="1" dirty="0"/>
              <a:t> 	(constant volume) + R.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C2E02E-737A-4CEE-8616-22F3A4C9A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The processes on a PV diagram</a:t>
            </a: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4A857ABD-1E9D-44BB-939C-3291585AD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463" y="763588"/>
            <a:ext cx="8458200" cy="425450"/>
          </a:xfrm>
        </p:spPr>
        <p:txBody>
          <a:bodyPr/>
          <a:lstStyle/>
          <a:p>
            <a:pPr marL="457200" lvl="1" indent="-342900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Notice the subtle differences for each curve.</a:t>
            </a:r>
          </a:p>
        </p:txBody>
      </p:sp>
      <p:pic>
        <p:nvPicPr>
          <p:cNvPr id="342021" name="Picture 5" descr="19_Figure16-I">
            <a:extLst>
              <a:ext uri="{FF2B5EF4-FFF2-40B4-BE49-F238E27FC236}">
                <a16:creationId xmlns:a16="http://schemas.microsoft.com/office/drawing/2014/main" id="{8E7366A5-4893-47A8-8BD8-E0E54725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"/>
          <a:stretch>
            <a:fillRect/>
          </a:stretch>
        </p:blipFill>
        <p:spPr bwMode="auto">
          <a:xfrm>
            <a:off x="3733801" y="1266826"/>
            <a:ext cx="5197475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3450BE8-7D77-49BA-BE24-A7AAAB193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8839200" cy="503238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Measuring heat capacities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B9257B66-0A06-4610-A4C4-329321A2A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3550" y="762000"/>
            <a:ext cx="4495800" cy="29915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Heat capacities may be measured at constant volume in a fairly complex process using a bomb calorimeter.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Heat capacities may be measured at constant pressure using equipment as simple as a coffee cup.</a:t>
            </a:r>
          </a:p>
        </p:txBody>
      </p:sp>
      <p:pic>
        <p:nvPicPr>
          <p:cNvPr id="344070" name="Picture 6" descr="19_Figure18-I">
            <a:extLst>
              <a:ext uri="{FF2B5EF4-FFF2-40B4-BE49-F238E27FC236}">
                <a16:creationId xmlns:a16="http://schemas.microsoft.com/office/drawing/2014/main" id="{2EFABD78-13F2-43C7-A4D4-62D9DAE55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>
            <a:fillRect/>
          </a:stretch>
        </p:blipFill>
        <p:spPr bwMode="auto">
          <a:xfrm>
            <a:off x="6629400" y="762000"/>
            <a:ext cx="3613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5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6eActiveLectureQuestions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707</Words>
  <Application>Microsoft Office PowerPoint</Application>
  <PresentationFormat>Widescreen</PresentationFormat>
  <Paragraphs>82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C6eActiveLectureQuestions</vt:lpstr>
      <vt:lpstr>1_C6eActiveLectureQuestions</vt:lpstr>
      <vt:lpstr>PowerPoint Presentation</vt:lpstr>
      <vt:lpstr>Symbols, signs, and definitions for heat and work</vt:lpstr>
      <vt:lpstr>Work as the change of pressure and volume</vt:lpstr>
      <vt:lpstr>Work is determined by integration</vt:lpstr>
      <vt:lpstr>Does the path of the PV change matter?</vt:lpstr>
      <vt:lpstr>Study of thermodynamic processes</vt:lpstr>
      <vt:lpstr>PowerPoint Presentation</vt:lpstr>
      <vt:lpstr>The processes on a PV diagram</vt:lpstr>
      <vt:lpstr>Measuring heat capacities</vt:lpstr>
      <vt:lpstr>Relating heat capacities at constant volume and pressure</vt:lpstr>
      <vt:lpstr>Adiabatic changes</vt:lpstr>
      <vt:lpstr>PowerPoint Presentation</vt:lpstr>
      <vt:lpstr>2nd Version:  Energy flow diagrams: efficiency of heat engines.</vt:lpstr>
      <vt:lpstr>The Otto (normal auto) Cycle: </vt:lpstr>
      <vt:lpstr>Refrigerators</vt:lpstr>
      <vt:lpstr>Entropy in gas expansion at constant temperature:</vt:lpstr>
      <vt:lpstr>A gas in the microscopic, statistical model</vt:lpstr>
      <vt:lpstr>‘Law’ of Entropy is violated microscopically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Petersen</dc:creator>
  <cp:lastModifiedBy>Philip Petersen</cp:lastModifiedBy>
  <cp:revision>5</cp:revision>
  <dcterms:created xsi:type="dcterms:W3CDTF">2018-03-22T18:37:32Z</dcterms:created>
  <dcterms:modified xsi:type="dcterms:W3CDTF">2018-03-22T19:10:54Z</dcterms:modified>
</cp:coreProperties>
</file>